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  <p:sldMasterId id="2147483737" r:id="rId5"/>
  </p:sldMasterIdLst>
  <p:notesMasterIdLst>
    <p:notesMasterId r:id="rId33"/>
  </p:notesMasterIdLst>
  <p:handoutMasterIdLst>
    <p:handoutMasterId r:id="rId34"/>
  </p:handoutMasterIdLst>
  <p:sldIdLst>
    <p:sldId id="436" r:id="rId6"/>
    <p:sldId id="437" r:id="rId7"/>
    <p:sldId id="466" r:id="rId8"/>
    <p:sldId id="461" r:id="rId9"/>
    <p:sldId id="462" r:id="rId10"/>
    <p:sldId id="460" r:id="rId11"/>
    <p:sldId id="441" r:id="rId12"/>
    <p:sldId id="443" r:id="rId13"/>
    <p:sldId id="451" r:id="rId14"/>
    <p:sldId id="448" r:id="rId15"/>
    <p:sldId id="449" r:id="rId16"/>
    <p:sldId id="452" r:id="rId17"/>
    <p:sldId id="450" r:id="rId18"/>
    <p:sldId id="453" r:id="rId19"/>
    <p:sldId id="454" r:id="rId20"/>
    <p:sldId id="455" r:id="rId21"/>
    <p:sldId id="456" r:id="rId22"/>
    <p:sldId id="469" r:id="rId23"/>
    <p:sldId id="467" r:id="rId24"/>
    <p:sldId id="468" r:id="rId25"/>
    <p:sldId id="470" r:id="rId26"/>
    <p:sldId id="463" r:id="rId27"/>
    <p:sldId id="464" r:id="rId28"/>
    <p:sldId id="465" r:id="rId29"/>
    <p:sldId id="457" r:id="rId30"/>
    <p:sldId id="458" r:id="rId31"/>
    <p:sldId id="43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046"/>
    <a:srgbClr val="F4F6F5"/>
    <a:srgbClr val="7B82BD"/>
    <a:srgbClr val="418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9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E74C6-396E-006A-0F5A-148D2D0E2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60D5F-0A89-5601-C813-06ED0B34B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FDE25-6DBA-D0C4-84E4-0C4849D3F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EF9B7-4A03-7918-0008-79D03F157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30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27BFC-3B50-F4DC-FF62-6C6E3BD95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7DF928-21D4-A052-5692-0F27ED0BD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5FD48F-B13F-4D6E-DDA9-F87FF070F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C0B79-1695-DAA6-6584-DEE6DDB05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55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DEEFD-76C0-ADEB-EFC4-54413727F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373D5C-82A6-40A7-72E5-C0DB7665D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BAA99-3925-4043-A9D8-520567D21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4D864-EDBD-A4C1-E25F-67E1C58B3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61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D0143-E951-005F-739B-81AFF8245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B043B-1986-EF9F-BA7E-E93877D92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DFA9C-70D2-086E-7A6E-85A94F3627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A883B-15C4-53B6-48BE-7BB82D697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1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6C3F4-6DD4-866E-3EBB-CA1D9E4B6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88DB44-C75C-2F30-C64C-17A199757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F87F11-B828-8878-5A15-B0B86A8DE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4311D-1B85-0D88-16B5-1E2D964FE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52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3D995-B25E-B00C-3CFD-CCF447A30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2E1E9E-B469-875D-21F7-DCB3C44E8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CE15E9-ED01-9FA0-7EF2-741441B0E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87435-C72E-4135-553E-9346FF58B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11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B9BD6-720E-248C-E7E8-181BBD62C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F34921-D25B-4BAA-1D12-8D949F59F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6F38BC-066D-ACA5-1B94-0427474AF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81FFB-5E6E-B70D-A771-CE09FF3CAF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14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1B46-590E-3E4D-E93B-CA9DBB514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2D295-99B8-2A17-1884-3D663F33BE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28D73-6103-C871-BB2F-FD0078578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4BB2E-B54D-4453-55CA-453012DE2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96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6C3F4-6DD4-866E-3EBB-CA1D9E4B6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88DB44-C75C-2F30-C64C-17A199757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F87F11-B828-8878-5A15-B0B86A8DE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4311D-1B85-0D88-16B5-1E2D964FE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55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094F1-5FF3-DEB2-86B8-FB3C7358F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E548AD-D2A5-B214-6AA6-C7F92D954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00DE7-968F-D92B-E859-8F72C03D0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270CB-B727-2B90-84D3-4FB8CC71F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BF9438-3EEF-4192-9815-F6F44770AE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681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30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97456-D59F-3F01-B727-5B2ADCA3C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85CD70-2CE0-93B8-2C8C-F2791CF218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1E187-D4CE-5723-83F5-611CD1BDA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8B644-F6F4-EEBB-1494-9C4CFE7D2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BF9438-3EEF-4192-9815-F6F44770AE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274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CB1F7-106E-C68E-8654-77B0D6209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D4BBD-7404-0E8F-BC05-5A70F0817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9AF631-EDDB-24AA-7757-27CF184F3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23A75-68D9-0AE7-F43D-CE5944885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BF9438-3EEF-4192-9815-F6F44770AE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778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DEEFD-76C0-ADEB-EFC4-54413727F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373D5C-82A6-40A7-72E5-C0DB7665D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BAA99-3925-4043-A9D8-520567D21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4D864-EDBD-A4C1-E25F-67E1C58B3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9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0DB00-6A1F-15CC-327D-4B0D0F3B8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157BC-89F3-F8F9-8D57-85EC65268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5C06F-0D7F-C4DE-2096-DBBB43F80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5AFA2-3E52-6EE8-CB1E-23EB0FD24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26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AD48D-A84C-AE0E-DFC5-1C2F0023F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3CBE4-000A-0E01-A862-2D0596659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CDBED0-B787-816F-116A-9EFBFABDE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D4552-869C-B0B6-6939-4932CDF5B6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86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69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39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20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63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09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66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8E359-C38E-19F8-C173-E23A0193C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0072C-30D5-033C-6857-F69849AF4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DBE85-F1B6-EE78-6737-2ECE605E4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5C77A-4B97-15D8-CD77-91C94DA4F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30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1306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3088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804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10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6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A18D9F31-445F-F144-A393-66C1BDE80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457002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4F2F994-08EA-D901-82B7-02E175B2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3EE949-1BE5-CFA7-69CC-5235FFE0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1415562"/>
            <a:ext cx="5750171" cy="40092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A2B2C17F-12DD-A683-5602-F16A1C964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908" y="1"/>
            <a:ext cx="4314092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1463040" tIns="822960" rIns="146304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44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4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3"/>
            <a:ext cx="3347782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269" y="227403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35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8A19A74-FE0D-4975-5657-5362CEB4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6117263" y="5090690"/>
            <a:ext cx="1807536" cy="17770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8CCA9-A930-4217-FC4B-419AD08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6913" y="2996911"/>
            <a:ext cx="6867747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A5202170-963D-8D6D-EF61-11B291827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1B5EB-558B-B072-1FF1-CDA55B10C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57" y="328860"/>
            <a:ext cx="6136643" cy="17770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B84F4814-519C-86D2-1886-90E0A98968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4" y="2282999"/>
            <a:ext cx="6136643" cy="368550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5A36A3E-F1BF-A2FC-E9BF-616718E65B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0"/>
            <a:ext cx="4267200" cy="6858000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69D9C9-E3F7-6719-75F2-AA70DF83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23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FB47C7-5BAE-E89E-BBC5-C2E7DDA1FB8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9C6F9B-D6BE-80F4-ECF2-2C56A94CBB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18950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3360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7875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36861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2200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77236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5316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84024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8527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17923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81723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73369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344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06605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098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029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A18D9F31-445F-F144-A393-66C1BDE80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457002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4F2F994-08EA-D901-82B7-02E175B2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3EE949-1BE5-CFA7-69CC-5235FFE0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1415562"/>
            <a:ext cx="5750171" cy="40092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A2B2C17F-12DD-A683-5602-F16A1C964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908" y="1"/>
            <a:ext cx="4314092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1463040" tIns="822960" rIns="146304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400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79D789-F69C-8306-0C19-DF73E6916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6415" y="360485"/>
            <a:ext cx="5032725" cy="328420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2003524-9DE3-1117-2E91-80A1CB96DE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08475" cy="6858000"/>
          </a:xfrm>
          <a:custGeom>
            <a:avLst/>
            <a:gdLst>
              <a:gd name="connsiteX0" fmla="*/ 0 w 4308475"/>
              <a:gd name="connsiteY0" fmla="*/ 0 h 6858000"/>
              <a:gd name="connsiteX1" fmla="*/ 4308475 w 4308475"/>
              <a:gd name="connsiteY1" fmla="*/ 0 h 6858000"/>
              <a:gd name="connsiteX2" fmla="*/ 4308475 w 4308475"/>
              <a:gd name="connsiteY2" fmla="*/ 3390898 h 6858000"/>
              <a:gd name="connsiteX3" fmla="*/ 4307536 w 4308475"/>
              <a:gd name="connsiteY3" fmla="*/ 3390898 h 6858000"/>
              <a:gd name="connsiteX4" fmla="*/ 4290702 w 4308475"/>
              <a:gd name="connsiteY4" fmla="*/ 3724279 h 6858000"/>
              <a:gd name="connsiteX5" fmla="*/ 1146183 w 4308475"/>
              <a:gd name="connsiteY5" fmla="*/ 6848898 h 6858000"/>
              <a:gd name="connsiteX6" fmla="*/ 953984 w 4308475"/>
              <a:gd name="connsiteY6" fmla="*/ 6857998 h 6858000"/>
              <a:gd name="connsiteX7" fmla="*/ 4308475 w 4308475"/>
              <a:gd name="connsiteY7" fmla="*/ 6857998 h 6858000"/>
              <a:gd name="connsiteX8" fmla="*/ 4308475 w 4308475"/>
              <a:gd name="connsiteY8" fmla="*/ 6858000 h 6858000"/>
              <a:gd name="connsiteX9" fmla="*/ 0 w 43084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8475" h="6858000">
                <a:moveTo>
                  <a:pt x="0" y="0"/>
                </a:moveTo>
                <a:lnTo>
                  <a:pt x="4308475" y="0"/>
                </a:lnTo>
                <a:lnTo>
                  <a:pt x="4308475" y="3390898"/>
                </a:lnTo>
                <a:lnTo>
                  <a:pt x="4307536" y="3390898"/>
                </a:lnTo>
                <a:lnTo>
                  <a:pt x="4290702" y="3724279"/>
                </a:lnTo>
                <a:cubicBezTo>
                  <a:pt x="4122756" y="5378008"/>
                  <a:pt x="2802922" y="6691208"/>
                  <a:pt x="1146183" y="6848898"/>
                </a:cubicBezTo>
                <a:lnTo>
                  <a:pt x="953984" y="6857998"/>
                </a:lnTo>
                <a:lnTo>
                  <a:pt x="4308475" y="6857998"/>
                </a:lnTo>
                <a:lnTo>
                  <a:pt x="43084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5C55B8-DD4C-A859-38F5-CC8FE0920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76306" y="3846391"/>
            <a:ext cx="5032725" cy="213671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6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6DC123BA-30A1-50DE-FC24-33C67A8F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30876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69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945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3"/>
            <a:ext cx="3347782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269" y="227403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096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8A19A74-FE0D-4975-5657-5362CEB4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6117263" y="5090690"/>
            <a:ext cx="1807536" cy="17770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8CCA9-A930-4217-FC4B-419AD08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6913" y="2996911"/>
            <a:ext cx="6867747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A5202170-963D-8D6D-EF61-11B291827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1B5EB-558B-B072-1FF1-CDA55B10C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57" y="328860"/>
            <a:ext cx="6136643" cy="17770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B84F4814-519C-86D2-1886-90E0A98968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4" y="2282999"/>
            <a:ext cx="6136643" cy="368550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5A36A3E-F1BF-A2FC-E9BF-616718E65B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0"/>
            <a:ext cx="4267200" cy="6858000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69D9C9-E3F7-6719-75F2-AA70DF83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880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9">
            <a:extLst>
              <a:ext uri="{FF2B5EF4-FFF2-40B4-BE49-F238E27FC236}">
                <a16:creationId xmlns:a16="http://schemas.microsoft.com/office/drawing/2014/main" id="{37D82C4C-B372-8DAD-C78B-5A7079992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E543C86-04BB-A7E0-26E4-1A793E98C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052" y="345441"/>
            <a:ext cx="10202248" cy="176691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D1D15020-88F7-93D5-282B-0C23CB7578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5" y="2282826"/>
            <a:ext cx="3180475" cy="365125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75AC522-525C-4C6F-8F28-3B2FC909B3FF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940300" y="2282825"/>
            <a:ext cx="5880100" cy="3651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0D9D4E-52D5-4BAF-8096-D301073D3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484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69269" y="228419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708899" y="2284193"/>
            <a:ext cx="325291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336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BE9B1BD7-8F62-244D-062B-D0A716D1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BAE39C-758E-B299-0906-86DA058B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975" y="345440"/>
            <a:ext cx="9448803" cy="174354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ED21C7D0-0E84-DFA8-FC77-93D7B17FA7EF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365250" y="2295525"/>
            <a:ext cx="9448800" cy="36528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4F72DC-A10E-0921-2E94-08CAC9D50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8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4022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FB47C7-5BAE-E89E-BBC5-C2E7DDA1FB8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9C6F9B-D6BE-80F4-ECF2-2C56A94CBB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3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7700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2912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954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7370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342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9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9" r:id="rId15"/>
    <p:sldLayoutId id="2147483731" r:id="rId16"/>
    <p:sldLayoutId id="2147483732" r:id="rId17"/>
    <p:sldLayoutId id="214748373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6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itry-lzs/hciUI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778964-D5C5-45E2-94EE-AD21A141E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ree Images : tree, light, night, sunlight, darkness, camping, lighting ...">
            <a:extLst>
              <a:ext uri="{FF2B5EF4-FFF2-40B4-BE49-F238E27FC236}">
                <a16:creationId xmlns:a16="http://schemas.microsoft.com/office/drawing/2014/main" id="{155283D6-F714-6E0D-0841-DE51ECF4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A34D3D9-0963-4637-8317-F86EA358C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4647" y="6148"/>
            <a:ext cx="7813808" cy="6858000"/>
          </a:xfrm>
          <a:custGeom>
            <a:avLst/>
            <a:gdLst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0 w 7813808"/>
              <a:gd name="connsiteY13" fmla="*/ 315488 h 6858000"/>
              <a:gd name="connsiteX14" fmla="*/ 0 w 7813808"/>
              <a:gd name="connsiteY14" fmla="*/ 315487 h 6858000"/>
              <a:gd name="connsiteX15" fmla="*/ 2647948 w 7813808"/>
              <a:gd name="connsiteY15" fmla="*/ 315487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0 w 7813808"/>
              <a:gd name="connsiteY13" fmla="*/ 315488 h 6858000"/>
              <a:gd name="connsiteX14" fmla="*/ 2647948 w 7813808"/>
              <a:gd name="connsiteY14" fmla="*/ 315487 h 6858000"/>
              <a:gd name="connsiteX15" fmla="*/ 2647948 w 7813808"/>
              <a:gd name="connsiteY15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2647948 w 7813808"/>
              <a:gd name="connsiteY13" fmla="*/ 315487 h 6858000"/>
              <a:gd name="connsiteX14" fmla="*/ 2647948 w 7813808"/>
              <a:gd name="connsiteY14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2647948 w 7813808"/>
              <a:gd name="connsiteY13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7948 w 7813808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13808" h="6858000">
                <a:moveTo>
                  <a:pt x="2647948" y="0"/>
                </a:moveTo>
                <a:lnTo>
                  <a:pt x="7813808" y="0"/>
                </a:lnTo>
                <a:lnTo>
                  <a:pt x="7813808" y="6858000"/>
                </a:lnTo>
                <a:lnTo>
                  <a:pt x="0" y="6858000"/>
                </a:lnTo>
                <a:lnTo>
                  <a:pt x="0" y="6854409"/>
                </a:lnTo>
                <a:lnTo>
                  <a:pt x="185670" y="6845618"/>
                </a:lnTo>
                <a:cubicBezTo>
                  <a:pt x="1476623" y="6722744"/>
                  <a:pt x="2505057" y="5699480"/>
                  <a:pt x="2635921" y="4410871"/>
                </a:cubicBezTo>
                <a:lnTo>
                  <a:pt x="2646529" y="4200793"/>
                </a:lnTo>
                <a:lnTo>
                  <a:pt x="2649994" y="4200793"/>
                </a:lnTo>
                <a:lnTo>
                  <a:pt x="2649994" y="4132172"/>
                </a:lnTo>
                <a:lnTo>
                  <a:pt x="2647948" y="0"/>
                </a:lnTo>
                <a:close/>
              </a:path>
            </a:pathLst>
          </a:custGeom>
          <a:solidFill>
            <a:schemeClr val="accent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313960-E769-4E1D-8861-33A6AE268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19296" y="0"/>
            <a:ext cx="3666025" cy="6858000"/>
          </a:xfrm>
          <a:custGeom>
            <a:avLst/>
            <a:gdLst>
              <a:gd name="connsiteX0" fmla="*/ 3658033 w 3666025"/>
              <a:gd name="connsiteY0" fmla="*/ 0 h 6858000"/>
              <a:gd name="connsiteX1" fmla="*/ 3658117 w 3666025"/>
              <a:gd name="connsiteY1" fmla="*/ 0 h 6858000"/>
              <a:gd name="connsiteX2" fmla="*/ 3666025 w 3666025"/>
              <a:gd name="connsiteY2" fmla="*/ 200 h 6858000"/>
              <a:gd name="connsiteX3" fmla="*/ 3666025 w 3666025"/>
              <a:gd name="connsiteY3" fmla="*/ 6858000 h 6858000"/>
              <a:gd name="connsiteX4" fmla="*/ 0 w 3666025"/>
              <a:gd name="connsiteY4" fmla="*/ 6858000 h 6858000"/>
              <a:gd name="connsiteX5" fmla="*/ 0 w 3666025"/>
              <a:gd name="connsiteY5" fmla="*/ 3758254 h 6858000"/>
              <a:gd name="connsiteX6" fmla="*/ 2533 w 3666025"/>
              <a:gd name="connsiteY6" fmla="*/ 3758254 h 6858000"/>
              <a:gd name="connsiteX7" fmla="*/ 0 w 3666025"/>
              <a:gd name="connsiteY7" fmla="*/ 3658074 h 6858000"/>
              <a:gd name="connsiteX8" fmla="*/ 3469831 w 3666025"/>
              <a:gd name="connsiteY8" fmla="*/ 47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025" h="6858000">
                <a:moveTo>
                  <a:pt x="3658033" y="0"/>
                </a:moveTo>
                <a:lnTo>
                  <a:pt x="3658117" y="0"/>
                </a:lnTo>
                <a:lnTo>
                  <a:pt x="3666025" y="200"/>
                </a:lnTo>
                <a:lnTo>
                  <a:pt x="3666025" y="6858000"/>
                </a:lnTo>
                <a:lnTo>
                  <a:pt x="0" y="6858000"/>
                </a:lnTo>
                <a:lnTo>
                  <a:pt x="0" y="3758254"/>
                </a:lnTo>
                <a:lnTo>
                  <a:pt x="2533" y="3758254"/>
                </a:lnTo>
                <a:lnTo>
                  <a:pt x="0" y="3658074"/>
                </a:lnTo>
                <a:cubicBezTo>
                  <a:pt x="0" y="1700910"/>
                  <a:pt x="1537014" y="102734"/>
                  <a:pt x="3469831" y="4759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0D9AD-F97D-8DCF-97C2-FEE69475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632" y="2560957"/>
            <a:ext cx="3941197" cy="365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dirty="0" err="1">
                <a:solidFill>
                  <a:srgbClr val="FFFFFF"/>
                </a:solidFill>
              </a:rPr>
              <a:t>TsaDiree</a:t>
            </a:r>
            <a:r>
              <a:rPr lang="en-US" sz="1800" dirty="0">
                <a:solidFill>
                  <a:srgbClr val="FFFFFF"/>
                </a:solidFill>
              </a:rPr>
              <a:t>®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82FA-049D-25F3-3F24-590E9D0F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/>
              <a:pPr algn="r"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19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F9877-80C5-445E-1693-C55CF8025106}"/>
              </a:ext>
            </a:extLst>
          </p:cNvPr>
          <p:cNvSpPr txBox="1"/>
          <p:nvPr/>
        </p:nvSpPr>
        <p:spPr>
          <a:xfrm>
            <a:off x="81811" y="6275019"/>
            <a:ext cx="269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4F6F5"/>
                </a:solidFill>
              </a:rPr>
              <a:t>Lazanas</a:t>
            </a:r>
            <a:r>
              <a:rPr lang="en-US" sz="1400" dirty="0">
                <a:solidFill>
                  <a:srgbClr val="F4F6F5"/>
                </a:solidFill>
              </a:rPr>
              <a:t> D.</a:t>
            </a:r>
            <a:br>
              <a:rPr lang="en-US" sz="1400" dirty="0">
                <a:solidFill>
                  <a:srgbClr val="F4F6F5"/>
                </a:solidFill>
              </a:rPr>
            </a:br>
            <a:r>
              <a:rPr lang="en-US" sz="1400" dirty="0" err="1">
                <a:solidFill>
                  <a:srgbClr val="F4F6F5"/>
                </a:solidFill>
              </a:rPr>
              <a:t>Tsalmpouris</a:t>
            </a:r>
            <a:r>
              <a:rPr lang="en-US" sz="1400" dirty="0">
                <a:solidFill>
                  <a:srgbClr val="F4F6F5"/>
                </a:solidFill>
              </a:rPr>
              <a:t> A.</a:t>
            </a:r>
          </a:p>
        </p:txBody>
      </p:sp>
      <p:pic>
        <p:nvPicPr>
          <p:cNvPr id="12" name="Picture 11" descr="A logo of a smart home&#10;&#10;Description automatically generated">
            <a:extLst>
              <a:ext uri="{FF2B5EF4-FFF2-40B4-BE49-F238E27FC236}">
                <a16:creationId xmlns:a16="http://schemas.microsoft.com/office/drawing/2014/main" id="{25924ED2-AF79-1ACC-AF60-E1E8302F8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939" y="3897643"/>
            <a:ext cx="1760424" cy="17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1346-343A-BD89-408C-3625DCEE1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FA834-4479-E94D-2D1E-2C640BCD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 Setup Interface - Position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07A8C6-E74D-D954-CA1C-88707DDED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62DEE3-E88C-FC49-CD71-3E375D01B7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" r="139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A415D6-BF55-357D-5DA4-CAE2F726D0C3}"/>
              </a:ext>
            </a:extLst>
          </p:cNvPr>
          <p:cNvSpPr txBox="1"/>
          <p:nvPr/>
        </p:nvSpPr>
        <p:spPr>
          <a:xfrm>
            <a:off x="7252955" y="1924752"/>
            <a:ext cx="4146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User to choose location in an intuitive, interactive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information about point that is being hovered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suggestions for optimal tent positions</a:t>
            </a:r>
          </a:p>
        </p:txBody>
      </p:sp>
    </p:spTree>
    <p:extLst>
      <p:ext uri="{BB962C8B-B14F-4D97-AF65-F5344CB8AC3E}">
        <p14:creationId xmlns:p14="http://schemas.microsoft.com/office/powerpoint/2010/main" val="2761271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071AB-19AB-AE88-2785-14CB72B1F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1EB13E-D631-6A7F-70D8-6DBE0678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 Setup Interface - Setup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B58B8C-7721-008B-BB55-939DCE5EF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7EDEAA-AE5E-714A-7FD5-9F33D1AFE5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7" r="427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071D64-BD6A-61C1-C97B-553B22424CD8}"/>
              </a:ext>
            </a:extLst>
          </p:cNvPr>
          <p:cNvSpPr txBox="1"/>
          <p:nvPr/>
        </p:nvSpPr>
        <p:spPr>
          <a:xfrm>
            <a:off x="7252955" y="1924752"/>
            <a:ext cx="4146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tools for accurate setting of each pole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suggestions for optimal settings</a:t>
            </a:r>
          </a:p>
        </p:txBody>
      </p:sp>
    </p:spTree>
    <p:extLst>
      <p:ext uri="{BB962C8B-B14F-4D97-AF65-F5344CB8AC3E}">
        <p14:creationId xmlns:p14="http://schemas.microsoft.com/office/powerpoint/2010/main" val="119749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53399-6AC3-A9DC-D744-95EDE4DD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7BCE89-885C-F132-9EF6-BBF97E9C1E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Cloths Settings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E8EC3A-62D1-6E0A-DD2D-DF76C7DF08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q"/>
            </a:pPr>
            <a:r>
              <a:rPr lang="en-US" dirty="0"/>
              <a:t>Precise cloths installation</a:t>
            </a:r>
          </a:p>
        </p:txBody>
      </p:sp>
    </p:spTree>
    <p:extLst>
      <p:ext uri="{BB962C8B-B14F-4D97-AF65-F5344CB8AC3E}">
        <p14:creationId xmlns:p14="http://schemas.microsoft.com/office/powerpoint/2010/main" val="3266959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93B78-B0DF-C575-D126-AA8C0C17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B71C71-140F-F79B-8A11-56DDF017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Cloths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4C216F-4185-4D98-8136-8EF810FCF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62615B-CADD-D19D-C2B0-2DE276BE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4" r="114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79C18E-0EE0-3293-86B2-2D1D61AB03C4}"/>
              </a:ext>
            </a:extLst>
          </p:cNvPr>
          <p:cNvSpPr txBox="1"/>
          <p:nvPr/>
        </p:nvSpPr>
        <p:spPr>
          <a:xfrm>
            <a:off x="7252955" y="1924752"/>
            <a:ext cx="41465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tools for accurate setting of each pole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suggestions for optimal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drag and drop interface and real-time preview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Message showing whether or not current setting is optimal</a:t>
            </a:r>
          </a:p>
        </p:txBody>
      </p:sp>
    </p:spTree>
    <p:extLst>
      <p:ext uri="{BB962C8B-B14F-4D97-AF65-F5344CB8AC3E}">
        <p14:creationId xmlns:p14="http://schemas.microsoft.com/office/powerpoint/2010/main" val="2636862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42E8F-D55A-A7EA-BBA7-1F84EB6BB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C280B8-E453-1D65-31C0-9FBD12BC81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Lighting Settings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640296-9B0D-79A9-CE6D-59C2CBAB1B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q"/>
            </a:pPr>
            <a:r>
              <a:rPr lang="en-US" dirty="0"/>
              <a:t>Settings for ambient light at nights</a:t>
            </a:r>
          </a:p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q"/>
            </a:pPr>
            <a:r>
              <a:rPr lang="en-US" dirty="0"/>
              <a:t>Light effects for special occasions (birthday, wedding, funeral)</a:t>
            </a:r>
          </a:p>
        </p:txBody>
      </p:sp>
    </p:spTree>
    <p:extLst>
      <p:ext uri="{BB962C8B-B14F-4D97-AF65-F5344CB8AC3E}">
        <p14:creationId xmlns:p14="http://schemas.microsoft.com/office/powerpoint/2010/main" val="1236076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D5A43-A231-4B7A-9F70-16205DE92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DD8E6-8880-BCE1-A1EB-DBC8677B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Settings Menu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37F664-D3C5-4421-8170-DE5DC8516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0153C5-6D7B-52E7-1E27-30E4A992CB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" r="219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E72C1F-0C12-8ED4-24AE-A2141047FEC5}"/>
              </a:ext>
            </a:extLst>
          </p:cNvPr>
          <p:cNvSpPr txBox="1"/>
          <p:nvPr/>
        </p:nvSpPr>
        <p:spPr>
          <a:xfrm>
            <a:off x="7252955" y="1924752"/>
            <a:ext cx="4146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Two options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Custom 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Special occasions</a:t>
            </a:r>
          </a:p>
        </p:txBody>
      </p:sp>
    </p:spTree>
    <p:extLst>
      <p:ext uri="{BB962C8B-B14F-4D97-AF65-F5344CB8AC3E}">
        <p14:creationId xmlns:p14="http://schemas.microsoft.com/office/powerpoint/2010/main" val="1366919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6F05E-847F-19E8-96E5-05C9EA6EC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201580-4B66-B06E-8828-DBC9F49F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Settings – Custom Lighting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055FC-EE31-6C3B-F4CF-995094240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BBF43F-F2CC-1812-DD5D-4A96AEDD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" r="158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167320-9310-FA10-BB76-DF867F381D15}"/>
              </a:ext>
            </a:extLst>
          </p:cNvPr>
          <p:cNvSpPr txBox="1"/>
          <p:nvPr/>
        </p:nvSpPr>
        <p:spPr>
          <a:xfrm>
            <a:off x="7252955" y="1924752"/>
            <a:ext cx="4146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Powered suggestion of settings based on current weather, time and user’s mood.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a preview of applied setting via interactive AI – powered animated light bulb.</a:t>
            </a:r>
          </a:p>
        </p:txBody>
      </p:sp>
    </p:spTree>
    <p:extLst>
      <p:ext uri="{BB962C8B-B14F-4D97-AF65-F5344CB8AC3E}">
        <p14:creationId xmlns:p14="http://schemas.microsoft.com/office/powerpoint/2010/main" val="1275393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DC045-3F99-47AA-490A-4C434A9D2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007D87-AD73-BCB6-8D41-E5377BEEB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Settings – Special Occasions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322042-FA6E-A11E-A933-78CC7D54F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489338-0E10-A5DD-4F73-BE002E7633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3" r="263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441795-D1C6-F064-0D1E-F285F76ED5DD}"/>
              </a:ext>
            </a:extLst>
          </p:cNvPr>
          <p:cNvSpPr txBox="1"/>
          <p:nvPr/>
        </p:nvSpPr>
        <p:spPr>
          <a:xfrm>
            <a:off x="7252955" y="1924752"/>
            <a:ext cx="41465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may choose one of the pre-made lighting settings for predefined types of events (</a:t>
            </a:r>
            <a:r>
              <a:rPr lang="en-US" b="1" dirty="0"/>
              <a:t>Wedding, Generic Celebration, Funeral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Settings are shown up on animated lightbulbs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may choose different colors or same color, such as </a:t>
            </a:r>
            <a:r>
              <a:rPr lang="en-US" b="1" dirty="0">
                <a:solidFill>
                  <a:srgbClr val="92D050"/>
                </a:solidFill>
              </a:rPr>
              <a:t>Green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Purple</a:t>
            </a:r>
            <a:r>
              <a:rPr lang="en-US" dirty="0"/>
              <a:t>, </a:t>
            </a:r>
            <a:r>
              <a:rPr lang="en-US" b="1" dirty="0" err="1">
                <a:solidFill>
                  <a:srgbClr val="7B82BD"/>
                </a:solidFill>
              </a:rPr>
              <a:t>Hamlindigo</a:t>
            </a:r>
            <a:r>
              <a:rPr lang="en-US" b="1" dirty="0">
                <a:solidFill>
                  <a:srgbClr val="7B82BD"/>
                </a:solidFill>
              </a:rPr>
              <a:t> Blue</a:t>
            </a:r>
          </a:p>
        </p:txBody>
      </p:sp>
    </p:spTree>
    <p:extLst>
      <p:ext uri="{BB962C8B-B14F-4D97-AF65-F5344CB8AC3E}">
        <p14:creationId xmlns:p14="http://schemas.microsoft.com/office/powerpoint/2010/main" val="3567649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42E8F-D55A-A7EA-BBA7-1F84EB6BB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C280B8-E453-1D65-31C0-9FBD12BC81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Norman Tables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640296-9B0D-79A9-CE6D-59C2CBAB1B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34431" y="1343848"/>
            <a:ext cx="4373564" cy="4894894"/>
          </a:xfrm>
        </p:spPr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Ø"/>
            </a:pPr>
            <a:r>
              <a:rPr lang="en-US" dirty="0"/>
              <a:t>We created Norman Tables for each prototype.</a:t>
            </a:r>
          </a:p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Ø"/>
            </a:pPr>
            <a:r>
              <a:rPr lang="en-US" dirty="0"/>
              <a:t>This helped us choose the best proposed U.I.</a:t>
            </a:r>
          </a:p>
        </p:txBody>
      </p:sp>
    </p:spTree>
    <p:extLst>
      <p:ext uri="{BB962C8B-B14F-4D97-AF65-F5344CB8AC3E}">
        <p14:creationId xmlns:p14="http://schemas.microsoft.com/office/powerpoint/2010/main" val="1480081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3E1AB-485B-D190-8A75-D1AA23AB4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ACAEC3-468D-4ED4-6BD2-7F14A610E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Norman Model Tent Position - Optimal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96065433-3ECD-236D-F51D-1CD09D8A281B}"/>
              </a:ext>
            </a:extLst>
          </p:cNvPr>
          <p:cNvGraphicFramePr>
            <a:graphicFrameLocks noGrp="1"/>
          </p:cNvGraphicFramePr>
          <p:nvPr>
            <p:ph type="tbl" sz="quarter" idx="10"/>
          </p:nvPr>
        </p:nvGraphicFramePr>
        <p:xfrm>
          <a:off x="2" y="1685925"/>
          <a:ext cx="12191998" cy="5273685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04047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2518117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307102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294227">
                  <a:extLst>
                    <a:ext uri="{9D8B030D-6E8A-4147-A177-3AD203B41FA5}">
                      <a16:colId xmlns:a16="http://schemas.microsoft.com/office/drawing/2014/main" val="2399915801"/>
                    </a:ext>
                  </a:extLst>
                </a:gridCol>
                <a:gridCol w="1458351">
                  <a:extLst>
                    <a:ext uri="{9D8B030D-6E8A-4147-A177-3AD203B41FA5}">
                      <a16:colId xmlns:a16="http://schemas.microsoft.com/office/drawing/2014/main" val="935490238"/>
                    </a:ext>
                  </a:extLst>
                </a:gridCol>
              </a:tblGrid>
              <a:tr h="22308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l-GR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ΣΤΑΔΙΑ</a:t>
                      </a:r>
                      <a:r>
                        <a:rPr lang="en-US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l-GR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ΝΟΡΜΑΝ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ΣΧΕΔΙΑΣΤΗΣ </a:t>
                      </a:r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DESIGNER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FAILURE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625654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ΣΤΟΧΟΣ ΧΡΗΣΤΗ (ΠΡΟΘΕΣΗ)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ΝΑ ΔΙΑΛΕΞΕΙ ΕΝΑ ΒΕΛΤΙΣΤΟ ΣΗΜΕΙΟ ΓΙΑ ΤΟ ΣΤΗΣΙΜΟ ΤΗΣ ΣΚΗΝΗΣ ΤΟΥ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ΕΙΝΑΙ ΦΑΝΕΡΟ ΤΙ ΠΡΕΠΕΙ ΝΑ ΚΑΝΕΙ Ο ΧΡΗΣΤΗΣ ΓΙΑ ΤΟΝ ΣΤΟΧΟ ΤΟΥ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ΕΜΦΑΝΗΣ ΤΙΤΛΟΣ ΨΗΛΑ ΣΤΗΝ ΟΘΟΝΗ ΘΑ ΠΡΟΤΡΕΠΕΙ ΤΟΝ ΧΡΗΣΤΗ ΝΑ ΕΠΙΛΕΞΕΙ ΕΝΑ ΣΗΜΕΙΟ ΠΑΝΩ ΣΤΟΝ ΧΑΡΤΗ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ΚΑΤΑΝΟΗΤΟΣ ΣΤΟΧΟΣ, ΓΙΝΕΤΑΙ ΑΝΤΙΛΗΠΤΟ ΣΤΟΝ ΧΡΗΣΤΗ ΤΙ ΠΡΕΠΕΙ ΝΑ ΚΑΝΕΙ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952082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ΕΝΕΡΓΕΙΕΣ ΠΟΥ ΘΑ ΑΠΑΙΤΟΥΝΤΑΙ (ΚΑΘΟΡΙΣΜΟΣ ΕΝΕΡΓΕΙΩΝ)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ΚΛΙΚ ΣΤΟ ΕΠΙΘΥΜΗΤΟ ΣΗΜΕΙΟ ΠΑΝΩ ΣΤΟΝ ΧΑΡΤΗ ΤΗΣ ΠΕΡΙΟΧΗΣ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ΣΧΕΔΙΑΣΤΟΥΝ ΕΝΕΡΓΕΙΕΣ ΚΑΤΑΝΟΗΤΕΣ ΣΤΟΝ ΧΡΗΣΤΗ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ΔΙΑΔΡΑΣΤΙΚΟ ΠΕΡΙΒΑΛΛΟΝ ΕΠΙΛΟΓΗΣ ΣΗΜΕΙΟΥ ΠΑΝΩ ΣΤΟΝ ΧΑΡΤΗ ΜΕ ΑΛΛΑΓΗ ΕΜΦΑΝΙΣΗΣ ΤΟΥ ΚΕΡΣΟΡΑ ΚΑΘΩΣ ΑΙΩΡΕΙΤΑΙ ΠΑΝΩ ΑΠΟ ΑΥΤΟΝ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ΑΝΤΙΛΑΝΤΙΛΑΜΒΑΝΕΤΑΙ ΠΩΣ Ο ΧΑΡΤΗΣ ΕΙΝΑΙ ΔΙΑΔΡΑΣΤΙΚΟΣ ΚΑΙ ΠΩΣ ΠΡΕΠΕΙ ΝΑ ΕΠΙΛΕΞΕΙ ΕΝΑ ΣΗΜΕΙΟ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843272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ΠΩΣ ΘΑ ΓΙΝΕΤΑΙ ΕΚΤΕΛΕΣΗ ΕΝΕΡΓΕΙΩΝ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ΕΙΤΕ ΘΑ ΕΠΙΛΕΓΕΙ ΕΝΑ ΣΗΜΕΙΟ ΤΗΣ ΑΡΕΣΚΕΙΑΣ ΤΟΥ ΕΙΤΕ ΚΑΠΟΙΟ ΑΠΟ ΤΙΣ ΠΡΟΤΑΣΕΙΣ ΣΥΣΤΗΜΑΤΟΣ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ΕΚΤΕΛΕΣΗ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ΓΙΑ ΚΑΘΕ ΣΗΜΕΙΟ ΠΑΝΩ ΑΠΟ ΤΟ ΟΠΟΙΟ ΠΕΡΝΑΕΙ Ο ΚΕΡΣΟΡΑΣ ΘΑ ΥΠΑΡΧΕΙ ΕΦΕ ΑΙΩΡΗΣΗΣ ΚΑΙ ΠΡΟΒΟΛΗ ΛΕΠΤΟΜΕΡΕΙΩΝ ΣΤΟ ΠΛΑΙ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ΑΚΟΥΕΙ ΗΧΟ ΚΑΙ ΑΝΤΙΛΑΜΒΑΝΕΤΑΙ ΠΩΣ ΤΑ ΣΗΜΕΙΑ ΕΙΝΑΙ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CLICKABLE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843272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ΠΩΣ ΘΑ ΓΙΝΕΤΑΙ Η ΑΝΤΙΛΗΨΗ ΣΥΣΤΗΜΑΤΟΣ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ΓΙΑ ΚΑΘΕ ΣΗΜΕΙΟ ΠΟΥ ΚΛΙΚΑΡΕΙ ΑΝΑΠΑΡΑΓΕΤΑΙ ΗΧΟΣ ΚΑΙ ΕΜΦΑΝΙΖΟΝΤΑΙ ΛΕΠΤΟΜΕΡΕΙΕΣ ΣΤΟ ΠΛΑΙ ΓΙΑ ΤΟ ΕΔΑΦΟΣ 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ΔΟΘΕΙ «ΑΠΑΝΤΗΣΗ» ΣΤΟΝ ΧΡΗΣΤΗ ΩΣΤΕ ΝΑ ΤΗΝ ΑΝΤΙΛΗΦΘΕΙ (ΝΑ ΤΗΝ ΔΕΙ Η/ΚΑΙ ΝΑ ΤΗΝ ΑΚΟΥΣΕΙ Κ.ΛΠ.)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ΜΕ ΤΗΝ ΕΠΙΛΟΓΗ ΣΗΜΕΙΟΥ ΑΝΑΠΑΡΑΓΕΤΑΙ ΗΧΟΣ ΚΑΙ ΑΛΛΑΖΟΥΝ ΟΙ ΛΕΠΤΟΜΕΡΕΙΕΣ ΠΟΥ ΕΜΦΑΝΙΖΟΝΤΑΙ ΣΤΟ ΠΛΑΙ ΤΗΣ ΟΘΟΝΗΣ ΣΧΕΤΙΚΑ ΜΕ ΤΟ ΣΗΜΕΙΟ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ΑΝΤΙΛΑΜΒΑΝΕΤΑΙ ΗΧΟ ΕΠΙΒΕΒΑΙΩΣΗΣ ΚΑΙ ΒΛΕΠΕΙ ΤΙΣ ΛΕΠΤΟΜΕΡΕΙΕΣ ΝΑ ΑΛΛΑΖΟΥΝ ΜΕ ΚΑΘΕ ΔΙΑΦΟΡΕΤΙΚΟ ΚΛΙΚ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62565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ΠΩΣ ΘΑ ΓΙΝΕΤΑΙ Η ΕΡΜΗΝΕΙΑ ΣΥΣΤΗΜΑΤΟΣ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ΑΚΟΥΕΙ ΗΧΟ ΕΠΙΒΕΒΑΙΩΣΗΣ ΚΑΙ ΒΛΕΠΕΙ ΣΤΗΝ ΟΘΟΝΗ ΠΛΗΡΟΦΟΡΙΕΣ ΓΙΑ ΤΟ ΣΗΜΕΙΟ ΠΟΥ ΕΠΕΛΕΞΕ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ΣΩΣΤΗ ΕΡΜΗΝΕΙΑ ΤΟΥ ΣΥΣΤΗΜΑΤΟΣ ΑΠΟ ΤΟΝ ΧΡΗΣΤΗ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ΚΕΙΜΕΝΟ ΜΕ ΕΜΦΑΝΕΙΣ ΧΑΡΑΚΤΗΡΕΣ ΘΑ ΠΑΡΟΥΣΙΑΖΕΙ ΣΥΝΟΠΤΙΚΑ ΤΙΣ ΛΕΠΤΟΜΕΡΕΙΕΣ ΤΟΥ ΣΗΜΕΙΟΥ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ΔΙΑΒΑΖΕΙ ΜΕ ΕΥΚΟΛΙΑ ΤΙΣ ΛΕΠΤΟΜΕΡΕΙΕΣ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105905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ΠΩΣ ΘΑ ΓΙΝΕΤΑΙ Η ΑΞΙΟΛΟΓΗΣΗ ΣΥΣΤΗΜΑΤΟΣ ΜΕ ΒΑΣΗ ΤΟΝ ΑΡΧΙΚΟ ΣΤΟΧΟ ΤΟΥ ΧΡΗΣΤΗ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ΑΞΙΟΛΟΓΕΙ ΑΝ ΤΟ ΣΗΜΕΙΟ ΠΟΥ ΕΠΕΛΕΞΕ ΕΙΝΑΙ ΚΑΤΑΛΛΗΛΟ ΚΑΙ ΑΠΟΦΑΣΙΖΕΙ ΑΝ ΘΕΛΕΙ ΝΑ ΠΡΟΧΩΡΗΣΕΙ ΜΕ ΤΟ ΣΤΗΣΙΜΟ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ΑΞΙΟΛΟΓΗΣΗ ΤΟΥ ΑΡΧΙΚΟΥ ΣΤΟΧΟΥ ΑΠΟ ΤΟΝ ΧΡΗΣΤΗ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ΕΑΝ Ο ΧΡΗΣΤΗΣ ΕΠΙΘΥΜΕΙ ΝΑ ΕΠΙΛΕΞΕΙ ΟΡΙΣΤΙΚΑ ΑΥΤΟ ΤΟ ΣΗΜΕΙΟ ΘΑ ΥΠΑΡΧΕΙ ΕΜΦΑΝΕΣ ΚΟΥΜΠΙ ΜΕ ΤΙΤΛΟ "ΕΠΙΛΟΓΗ ΣΗΜΕΙΟΥ"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ΕΝΤΟΠΙΖΕΙ ΓΡΗΓΟΡΑ ΤΟ ΚΟΥΜΠΙ ΓΙΑ ΝΑ ΕΠΙΒΕΒΑΙΩΣΕΙ ΤΗΝ ΕΠΙΛΟΓΗ ΤΟΥ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62393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65B1F5-F9DB-A095-A6E7-93CA15DE5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AB70BE-1769-45B8-85A6-0C837432C7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63D0C4">
                    <a:lumMod val="75000"/>
                  </a:srgbClr>
                </a:solidFill>
                <a:effectLst/>
                <a:uLnTx/>
                <a:uFillTx/>
                <a:latin typeface="Elephan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63D0C4">
                  <a:lumMod val="75000"/>
                </a:srgbClr>
              </a:solidFill>
              <a:effectLst/>
              <a:uLnTx/>
              <a:uFillTx/>
              <a:latin typeface="Elephant"/>
              <a:ea typeface="+mn-ea"/>
              <a:cs typeface="+mn-cs"/>
            </a:endParaRP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74BB65B-5E40-4B2F-9911-8FC6E448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15" y="121550"/>
            <a:ext cx="33895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4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04103-6319-C1BA-994F-97D3A9F1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927D6-AFA7-348E-8C32-400C1E6F32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418187"/>
              </a:buClr>
              <a:buFont typeface="Wingdings" panose="05000000000000000000" pitchFamily="2" charset="2"/>
              <a:buChar char="ü"/>
            </a:pPr>
            <a:r>
              <a:rPr lang="en-US" dirty="0"/>
              <a:t>In our assignment, we were tasked to create a user-friendly “Smart Camping” application.</a:t>
            </a:r>
          </a:p>
          <a:p>
            <a:pPr marL="285750" indent="-285750">
              <a:buClr>
                <a:srgbClr val="418187"/>
              </a:buClr>
              <a:buFont typeface="Wingdings" panose="05000000000000000000" pitchFamily="2" charset="2"/>
              <a:buChar char="ü"/>
            </a:pPr>
            <a:r>
              <a:rPr lang="en-US" dirty="0"/>
              <a:t>We made a Hierarchical Task Analysis, designed some prototypes and evaluated them using Norman’s model.</a:t>
            </a:r>
          </a:p>
          <a:p>
            <a:pPr marL="285750" indent="-285750">
              <a:buClr>
                <a:srgbClr val="418187"/>
              </a:buClr>
              <a:buFont typeface="Wingdings" panose="05000000000000000000" pitchFamily="2" charset="2"/>
              <a:buChar char="ü"/>
            </a:pPr>
            <a:r>
              <a:rPr lang="en-US" dirty="0"/>
              <a:t>Finally, we wrote all necessary documentation.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DBFA3-4929-EF34-6EC0-62D2B6817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17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1030D-37EE-BFDB-1A2E-2ADD52802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AACF97-8203-22FB-F907-03A80DD9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975" y="345440"/>
            <a:ext cx="10826025" cy="1743542"/>
          </a:xfrm>
        </p:spPr>
        <p:txBody>
          <a:bodyPr/>
          <a:lstStyle/>
          <a:p>
            <a:r>
              <a:rPr lang="en-US" dirty="0"/>
              <a:t>Norman Model Tent Position – Not Optimal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5BFAE624-44BC-30BB-0489-1DE6444802CA}"/>
              </a:ext>
            </a:extLst>
          </p:cNvPr>
          <p:cNvGraphicFramePr>
            <a:graphicFrameLocks noGrp="1"/>
          </p:cNvGraphicFramePr>
          <p:nvPr>
            <p:ph type="tbl" sz="quarter" idx="10"/>
          </p:nvPr>
        </p:nvGraphicFramePr>
        <p:xfrm>
          <a:off x="0" y="1685925"/>
          <a:ext cx="12191998" cy="51902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04047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2518117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307102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294227">
                  <a:extLst>
                    <a:ext uri="{9D8B030D-6E8A-4147-A177-3AD203B41FA5}">
                      <a16:colId xmlns:a16="http://schemas.microsoft.com/office/drawing/2014/main" val="2399915801"/>
                    </a:ext>
                  </a:extLst>
                </a:gridCol>
                <a:gridCol w="1458351">
                  <a:extLst>
                    <a:ext uri="{9D8B030D-6E8A-4147-A177-3AD203B41FA5}">
                      <a16:colId xmlns:a16="http://schemas.microsoft.com/office/drawing/2014/main" val="935490238"/>
                    </a:ext>
                  </a:extLst>
                </a:gridCol>
              </a:tblGrid>
              <a:tr h="21879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l-GR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ΣΤΑΔΙΑ</a:t>
                      </a:r>
                      <a:r>
                        <a:rPr lang="en-US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l-GR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ΝΟΡΜΑΝ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ΣΧΕΔΙΑΣΤΗΣ </a:t>
                      </a:r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DESIGNER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FAILURE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613599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ΣΤΟΧΟΣ ΧΡΗΣΤΗ (ΠΡΟΘΕΣΗ)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ΝΑ ΔΙΑΛΕΞΕΙ ΕΝΑ ΒΕΛΤΙΣΤΟ ΣΗΜΕΙΟ ΓΙΑ ΤΟ ΣΤΗΣΙΜΟ ΤΗΣ ΣΚΗΝΗΣ ΤΟΥ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ΕΙΝΑΙ ΦΑΝΕΡΟ ΤΙ ΠΡΕΠΕΙ ΝΑ ΚΑΝΕΙ Ο ΧΡΗΣΤΗΣ ΓΙΑ ΤΟΝ ΣΤΟΧΟ ΤΟΥ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ΕΜΦΑΝΗΣ ΤΙΤΛΟΣ ΨΗΛΑ ΣΤΗΝ ΟΘΟΝΗ ΘΑ ΤΟΝ ΠΡΟΤΡΕΠΕΙ ΝΑ ΕΠΙΛΕΞΕΙ ΕΝΑ ΣΗΜΕΙΟ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ΚΑΤΑΝΟΗΤΟΣ ΣΤΟΧΟΣ, ΓΙΝΕΤΑΙ ΑΝΤΙΛΗΠΤΟ ΣΤΟΝ ΧΡΗΣΤΗ ΤΙ ΠΡΕΠΕΙ ΝΑ ΚΑΝΕΙ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933738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ΕΝΕΡΓΕΙΕΣ ΠΟΥ ΘΑ ΑΠΑΙΤΟΥΝΤΑΙ (ΚΑΘΟΡΙΣΜΟΣ ΕΝΕΡΓΕΙΩΝ)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ΝΑ ΕΠΙΛΕΞΕΙ ΕΙΤΕ ΕΝΑ ΣΗΜΕΙΟ ΑΠΟ ΜΟΝΟΣ ΤΟΥ ΕΙΤΕ ΚΑΠΟΙΟ ΑΠΟ ΤΑ ΠΡΟΤΕΙΝΟΜΕΝΑ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ΣΧΕΔΙΑΣΤΟΥΝ ΕΝΕΡΓΕΙΕΣ ΚΑΤΑΝΟΗΤΕΣ ΣΤΟΝ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ΥΠΑΡΧΟΥΝ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LABELS </a:t>
                      </a:r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ΠΟΥ ΤΟΝ ΚΑΘΟΔΗΓΟΥΝ ΝΑ ΕΠΙΛΕΞΕΙ ΣΗΜΕΙΟ ΕΙΤΕ ΑΠΟ ΤΑ ΠΡΟΕΠΙΛΕΓΜΕΝΑ ΕΊΤΕ ΝΑ ΓΡΑΨΕΙ ΣΥΝΤΑΓΜΕΝΕΣ ΣΤΟ ΠΕΔΙΟ ΜΕ ΤΟ ΑΝΤΙΣΤΟΙΧΟ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PLACEHOLDER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ΜΗ-ΦΙΛΙΚΟ ΠΕΡΙΒΑΛΛΟΝ, Ο ΧΡΗΣΤΗΣ ΠΡΕΠΕΙ ΝΑ ΕΠΙΛΕΞΕΙ ΣΗΜΕΙΟ ΕΠΙΛΕΓΟΝΤΑΣ ΣΥΝΤΕΝΤΑΓΜΕΝΕΣ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827024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ΠΩΣ ΘΑ ΓΙΝΕΤΑΙ ΕΚΤΕΛΕΣΗ ΕΝΕΡΓΕΙΩΝ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ΓΙΑ ΝΑ ΕΠΙΛΕΞΕΙ ΜΟΝΟΣ ΤΟΥ ΓΡΑΦΕΙ ΤΙΣ ΣΥΝΤΑΓΜΕΝΕΣ ΤΟΥ ΣΗΜΕΙΟΥ ΠΟΥ ΕΠΙΘΥΜΕΙ ΕΝΩ ΓΙΑ ΤΑ ΠΡΟΤΕΙΝΟΜΕΝΑ ΕΠΙΛΕΓΕΙ ΑΠΟ ΜΙΑ ΣΥΛΛΟΓΗ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ΕΚΤΕΛΕΣΗ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ΓΙΑ ΤΑ ΠΡΟΤΕΙΝΟΜΕΝΑ ΥΠΑΡΧΕΙ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 DOWN MENU </a:t>
                      </a:r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ΜΕ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PLACEHOLDER "SUGGESTED LOCATIONS" </a:t>
                      </a:r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ΕΝΩ ΓΙΑ ΤΑ ΥΠΟΛΟΙΠΑ ΠΕΔΙΟ ΓΙΑ ΣΥΝΤΕΤΑΓΜΕΝΕΣ ΜΕ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PLACEHOLDER "COORDINATES" 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ΚΑΚΗ ΕΜΠΕΙΡΙΑ ΧΡΗΣΗΣ, Ο ΧΡΗΣΤΗΣ ΠΡΕΠΕΙ ΝΑ ΕΠΙΛΕΞΕΙ ΣΥΝΤΑΤΑΓΜΕΝΕΣ ΧΩΡΙΣ ΝΑ ΥΠΑΡΧΕΙ ΔΙΑΔΡΑΣΤΙΚΟΤΗΤΑ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926675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ΠΩΣ ΘΑ ΓΙΝΕΤΑΙ Η ΑΝΤΙΛΗΨΗ ΣΥΣΤΗΜΑΤΟΣ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ΓΙΑ ΚΑΘΕ ΣΗΜΕΙΟ ΠΟΥ ΠΛΗΚΤΡΟΛΟΓΕΙ Ή ΕΠΙΛΕΓΕΙ ΕΜΦΑΝΙΖΟΝΤΑΙ ΛΕΠΤΟΜΕΡΕΙΕΣ ΕΔΑΦΟΥΣ ΣΤΟ ΠΛΑΙ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ΔΟΘΕΙ «ΑΠΑΝΤΗΣΗ» ΣΤΟΝ ΧΡΗΣΤΗ ΩΣΤΕ ΝΑ ΤΗΝ ΑΝΤΙΛΗΦΘΕΙ (ΝΑ ΤΗΝ ΔΕΙ Η/ΚΑΙ ΝΑ ΤΗΝ ΑΚΟΥΣΕΙ Κ.ΛΠ.)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ΣΤΑ ΠΕΔΙΑ ΕΜΦΑΝΙΖΕΤΑΙ ΤΟ ΕΠΙΛΕΓΜΕΝΟ ΣΗΜΕΙΟ ΚΑΙ ΣΤΟ ΠΛΑΙ ΦΑΙΝΟΝΤΑΙ ΟΙ ΛΕΠΤΟΜΕΡΕΙΕΣ ΤΟΥ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ΒΛΕΠΕΙ ΤΟ ΠΕΔΙΟ ΝΑ ΕΜΦΑΝΙΖΕΙ ΤΙΣ ΣΥΝΤΑΓΜΕΝΕΣ ΠΟΥ ΕΠΕΛΕΞΕ ΚΑΙ ΣΤΟ ΠΛΑΙ ΤΙΣ ΛΕΠΤΟΜΕΡΕΙΕΣ. ΔΕΝ ΥΠΑΡΧΕΙ ΔΙΑΔΡΑΣΤΙΚΟΤΗΤΑ.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61359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ΠΩΣ ΘΑ ΓΙΝΕΤΑΙ Η ΕΡΜΗΝΕΙΑ ΣΥΣΤΗΜΑΤΟΣ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ΒΛΕΠΕΙ ΣΤΗΝ ΟΘΟΝΗ ΠΛΗΡΟΦΟΡΙΕΣ ΓΙΑ ΤΟ ΣΗΜΕΙΟ ΠΟΥ ΕΠΕΛΕΞΕ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ΣΩΣΤΗ ΕΡΜΗΝΕΙΑ ΤΟΥ ΣΥΣΤΗΜΑΤΟΣ ΑΠΟ ΤΟΝ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ΕΥΚΡΙΝΕΙΣ ΧΑΡΑΚΤΗΡΕΣ ΣΕ ΣΗΜΕΙΟ ΕΥΔΙΑΚΡΙΤΟ ΑΠΟ ΤΟΝ ΧΡΗΣΤΗ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ΔΙΑΒΑΖΕΙ ΤΙΣ ΛΕΠΤΟΜΕΡΕΙΕΣ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103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ΠΩΣ ΘΑ ΓΙΝΕΤΑΙ Η ΑΞΙΟΛΟΓΗΣΗ ΣΥΣΤΗΜΑΤΟΣ ΜΕ ΒΑΣΗ ΤΟΝ ΑΡΧΙΚΟ ΣΤΟΧΟ ΤΟΥ ΧΡΗΣΤΗ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ΑΞΙΟΛΟΓΕΙ ΑΝ ΤΟ ΣΗΜΕΙΟ ΠΟΥ ΕΠΕΛΕΞΕ ΕΙΝΑΙ ΚΑΤΑΛΛΗΛΟ ΚΑΙ ΑΠΟΦΑΣΙΖΕΙ ΑΝ ΘΕΛΕΙ ΝΑ ΠΡΟΧΩΡΗΣΕΙ ΜΕ ΤΟ ΣΤΗΣΙΜΟ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ΑΞΙΟΛΟΓΗΣΗ ΤΟΥ ΑΡΧΙΚΟΥ ΣΤΟΧΟΥ ΑΠΟ ΤΟΝ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ΕΑΝ Ο ΧΡΗΣΤΗΣ ΕΠΙΘΥΜΕΙ ΝΑ ΕΠΙΛΕΞΕΙ ΟΡΙΣΤΙΚΑ ΑΥΤΟ ΤΟ ΣΗΜΕΙΟ ΘΑ ΥΠΑΡΧΕΙ ΕΜΦΑΝΕΣ ΚΟΥΜΠΙ ΜΕ ΤΙΤΛΟ "ΕΠΙΛΟΓΗ ΣΗΜΕΙΟΥ"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ΕΝΤΟΠΙΖΕΙ ΤΟ ΚΟΥΜΠΙ ΓΙΑ ΝΑ ΕΠΙΒΕΒΑΙΩΣΕΙ ΤΗΝ ΕΠΙΛΟΓΗ ΤΟΥ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62393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6BBAB-36D4-8803-5780-D2F6E98DB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AB70BE-1769-45B8-85A6-0C837432C7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63D0C4">
                    <a:lumMod val="75000"/>
                  </a:srgbClr>
                </a:solidFill>
                <a:effectLst/>
                <a:uLnTx/>
                <a:uFillTx/>
                <a:latin typeface="Elephan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63D0C4">
                  <a:lumMod val="75000"/>
                </a:srgbClr>
              </a:solidFill>
              <a:effectLst/>
              <a:uLnTx/>
              <a:uFillTx/>
              <a:latin typeface="Elephan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8445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68ACB-EC34-4CEA-3C2B-CCFF5421B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21937C-2B13-5F4E-474B-9EB94D4BE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951F45-CA69-0DA2-0703-3932898EE9D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69269" y="2284193"/>
            <a:ext cx="9944494" cy="343665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l-GR" dirty="0">
                <a:latin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</a:rPr>
              <a:t>s we could see in detailed Norman Models, two versions of UI differ vastly in user experience and usability and the optimal version is more user friendly.</a:t>
            </a:r>
            <a:endParaRPr lang="el-GR" dirty="0"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9A08FA-DF8B-6643-FBC3-5F4666A20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AB70BE-1769-45B8-85A6-0C837432C7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lephan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lephan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897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53399-6AC3-A9DC-D744-95EDE4DD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7BCE89-885C-F132-9EF6-BBF97E9C1E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Documentation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E8EC3A-62D1-6E0A-DD2D-DF76C7DF08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ü"/>
            </a:pPr>
            <a:r>
              <a:rPr lang="en-US" dirty="0"/>
              <a:t>Quick Start Guide</a:t>
            </a:r>
          </a:p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ü"/>
            </a:pPr>
            <a:r>
              <a:rPr lang="en-US" dirty="0"/>
              <a:t>Short Manual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ü"/>
            </a:pPr>
            <a:r>
              <a:rPr lang="en-US" dirty="0"/>
              <a:t>Extended Manual (README.md)</a:t>
            </a:r>
          </a:p>
        </p:txBody>
      </p:sp>
    </p:spTree>
    <p:extLst>
      <p:ext uri="{BB962C8B-B14F-4D97-AF65-F5344CB8AC3E}">
        <p14:creationId xmlns:p14="http://schemas.microsoft.com/office/powerpoint/2010/main" val="178537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C4AA6-A47F-BBBC-2A1A-1721D42C9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721" y="127321"/>
            <a:ext cx="5157787" cy="569269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quick start guide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9" name="Content Placeholder 8" descr="A screenshot of a screen&#10;&#10;Description automatically generated">
            <a:extLst>
              <a:ext uri="{FF2B5EF4-FFF2-40B4-BE49-F238E27FC236}">
                <a16:creationId xmlns:a16="http://schemas.microsoft.com/office/drawing/2014/main" id="{885983C7-357E-47FD-283E-DBE9BCFBDD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57469" y="823913"/>
            <a:ext cx="4224758" cy="5960336"/>
          </a:xfrm>
          <a:ln>
            <a:solidFill>
              <a:schemeClr val="accent1"/>
            </a:solidFill>
          </a:ln>
          <a:effectLst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E5604B-0544-1E5D-9B46-0F04BBD3D7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2749" y="125129"/>
            <a:ext cx="5183188" cy="583036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Short manual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780EEE5-8CB1-129A-F9A7-4C6D283B808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809775" y="886170"/>
            <a:ext cx="4449137" cy="573095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4FD8C-FC24-4AD8-95A6-190FBB06E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47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606B-EDEB-C1A5-DB8D-A656FE28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56" y="112855"/>
            <a:ext cx="10202248" cy="1325890"/>
          </a:xfrm>
        </p:spPr>
        <p:txBody>
          <a:bodyPr/>
          <a:lstStyle/>
          <a:p>
            <a:r>
              <a:rPr lang="en-US" dirty="0"/>
              <a:t>	Extended Manual (README.md)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1CF7F4B-6C98-517E-8399-B8C27FF4D4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1343" y="1458410"/>
            <a:ext cx="5868458" cy="4464529"/>
          </a:xfrm>
        </p:spPr>
      </p:pic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63E8262-5A2E-D6F6-A4A0-DDB5556764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527860"/>
            <a:ext cx="6006046" cy="437193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FFCA1-610A-EC86-3AD0-8BC3DB32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23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FE95E-F85D-9625-D463-F1B5759C2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7D970EF-04E1-38D8-4A58-2881673FF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6" name="Picture Placeholder 4" descr="Green lights in the sky">
            <a:extLst>
              <a:ext uri="{FF2B5EF4-FFF2-40B4-BE49-F238E27FC236}">
                <a16:creationId xmlns:a16="http://schemas.microsoft.com/office/drawing/2014/main" id="{4C150F23-FFA9-F62B-4A5A-9B22ADB60C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995" r="2899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FD78F-309E-17CF-65F1-94F4A68D0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77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8B91B-4C37-9EB5-C58F-7CB14E1E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1F5A83E-0934-561D-6D54-C8B97A93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React Native?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182A4-E650-D43F-09D1-0B8E2D37ED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React Native is top – notch technology used by </a:t>
            </a:r>
            <a:r>
              <a:rPr lang="en-US" b="1" dirty="0"/>
              <a:t>Facebook</a:t>
            </a:r>
            <a:r>
              <a:rPr lang="en-US" dirty="0"/>
              <a:t>, </a:t>
            </a:r>
            <a:r>
              <a:rPr lang="en-US" b="1" dirty="0"/>
              <a:t>Microsoft</a:t>
            </a:r>
            <a:r>
              <a:rPr lang="en-US" dirty="0"/>
              <a:t>, </a:t>
            </a:r>
            <a:r>
              <a:rPr lang="en-US" b="1" dirty="0"/>
              <a:t>Netflix</a:t>
            </a:r>
            <a:r>
              <a:rPr lang="en-US" dirty="0"/>
              <a:t>.</a:t>
            </a:r>
          </a:p>
          <a:p>
            <a:r>
              <a:rPr lang="en-US" dirty="0"/>
              <a:t>Shared codebase among platforms (Windows, macOS), no need to write for each platform.</a:t>
            </a:r>
          </a:p>
          <a:p>
            <a:r>
              <a:rPr lang="en-US" dirty="0"/>
              <a:t>Good performance, ease of development.</a:t>
            </a:r>
          </a:p>
          <a:p>
            <a:r>
              <a:rPr lang="en-US" dirty="0"/>
              <a:t>Web developers with little preparation can start writing native applications.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CAA7955-CCD5-30A8-3E8B-32962A447B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190" r="6190"/>
          <a:stretch/>
        </p:blipFill>
        <p:spPr>
          <a:solidFill>
            <a:schemeClr val="accent2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FCA35E-3E0F-5D9D-9EA9-6E3EF6189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34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71D8FC-E122-CABE-6FCE-615B2C3419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Thank you!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1F7719-973C-41CB-9EA9-DC7CEC76A0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82470" y="1853075"/>
            <a:ext cx="4891269" cy="4131155"/>
          </a:xfrm>
        </p:spPr>
        <p:txBody>
          <a:bodyPr/>
          <a:lstStyle/>
          <a:p>
            <a:pPr marL="285750" indent="-285750">
              <a:buClr>
                <a:srgbClr val="0C4046"/>
              </a:buClr>
              <a:buFont typeface="Wingdings" panose="05000000000000000000" pitchFamily="2" charset="2"/>
              <a:buChar char="v"/>
            </a:pPr>
            <a:r>
              <a:rPr lang="en-US" dirty="0"/>
              <a:t>Dimitrios </a:t>
            </a:r>
            <a:r>
              <a:rPr lang="en-US" dirty="0" err="1"/>
              <a:t>Lazanas</a:t>
            </a:r>
            <a:r>
              <a:rPr lang="en-US" dirty="0"/>
              <a:t> P22082</a:t>
            </a:r>
          </a:p>
          <a:p>
            <a:pPr marL="285750" indent="-285750">
              <a:buClr>
                <a:srgbClr val="0C4046"/>
              </a:buClr>
              <a:buFont typeface="Wingdings" panose="05000000000000000000" pitchFamily="2" charset="2"/>
              <a:buChar char="v"/>
            </a:pPr>
            <a:r>
              <a:rPr lang="en-US" dirty="0" err="1"/>
              <a:t>Antonios</a:t>
            </a:r>
            <a:r>
              <a:rPr lang="en-US" dirty="0"/>
              <a:t> </a:t>
            </a:r>
            <a:r>
              <a:rPr lang="en-US" dirty="0" err="1"/>
              <a:t>Tsalmpouris</a:t>
            </a:r>
            <a:r>
              <a:rPr lang="en-US" dirty="0"/>
              <a:t> P22272</a:t>
            </a:r>
          </a:p>
          <a:p>
            <a:endParaRPr lang="en-US" dirty="0"/>
          </a:p>
          <a:p>
            <a:r>
              <a:rPr lang="en-US" dirty="0"/>
              <a:t>Find our repository on </a:t>
            </a:r>
            <a:r>
              <a:rPr lang="en-US" dirty="0" err="1">
                <a:solidFill>
                  <a:srgbClr val="0C404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80806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H.T.A.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6390D-BFD6-DF07-2067-06D2785D58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noProof="1"/>
              <a:t>Hierarchical Task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6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E9A2139E-8963-AE5B-6DB9-A06105B4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464" y="2123767"/>
            <a:ext cx="4055808" cy="1096579"/>
          </a:xfrm>
        </p:spPr>
        <p:txBody>
          <a:bodyPr>
            <a:normAutofit/>
          </a:bodyPr>
          <a:lstStyle/>
          <a:p>
            <a:r>
              <a:rPr lang="en-US" dirty="0"/>
              <a:t>H.T.A. for Tent Setup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E6C1D-0B53-D686-379B-AD14F693A393}"/>
              </a:ext>
            </a:extLst>
          </p:cNvPr>
          <p:cNvPicPr>
            <a:picLocks/>
          </p:cNvPicPr>
          <p:nvPr/>
        </p:nvPicPr>
        <p:blipFill>
          <a:blip r:embed="rId3"/>
          <a:stretch/>
        </p:blipFill>
        <p:spPr>
          <a:xfrm>
            <a:off x="6132706" y="91440"/>
            <a:ext cx="4810900" cy="66852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53966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E9A2139E-8963-AE5B-6DB9-A06105B4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24" y="2094972"/>
            <a:ext cx="4055808" cy="1209650"/>
          </a:xfrm>
        </p:spPr>
        <p:txBody>
          <a:bodyPr>
            <a:normAutofit/>
          </a:bodyPr>
          <a:lstStyle/>
          <a:p>
            <a:r>
              <a:rPr lang="en-US" dirty="0"/>
              <a:t>H.T.A. for cloth placement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092619-3E76-7BBF-ED0E-9C74201FD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271832" y="815340"/>
            <a:ext cx="7799520" cy="5227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softEdge rad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32771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E9A2139E-8963-AE5B-6DB9-A06105B4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29" y="1691148"/>
            <a:ext cx="4338484" cy="1602658"/>
          </a:xfrm>
        </p:spPr>
        <p:txBody>
          <a:bodyPr>
            <a:noAutofit/>
          </a:bodyPr>
          <a:lstStyle/>
          <a:p>
            <a:r>
              <a:rPr lang="en-US" dirty="0"/>
              <a:t>H.T.A. for Lighting Settings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A8FE6-3FD7-7ED0-A5CE-BF1A7718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5881721" y="81023"/>
            <a:ext cx="4780097" cy="6710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27067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6390D-BFD6-DF07-2067-06D2785D58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noProof="1"/>
              <a:t>Smart Camp made easy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45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45D54-A284-835B-B949-4F6D36F3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Menu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04509-99F0-B7A3-5C7A-C5A63504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1" name="Picture 10" descr="A screenshot of a smart camp settings&#10;&#10;Description automatically generated">
            <a:extLst>
              <a:ext uri="{FF2B5EF4-FFF2-40B4-BE49-F238E27FC236}">
                <a16:creationId xmlns:a16="http://schemas.microsoft.com/office/drawing/2014/main" id="{67CEA5F5-6F55-EB67-A459-577F19658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2E350F-40D3-33E7-FF8C-4096D3C6A74C}"/>
              </a:ext>
            </a:extLst>
          </p:cNvPr>
          <p:cNvSpPr txBox="1"/>
          <p:nvPr/>
        </p:nvSpPr>
        <p:spPr>
          <a:xfrm>
            <a:off x="7252955" y="1924752"/>
            <a:ext cx="4146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simple main screen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Three main options for: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Tent Setup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Cloths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Lighting</a:t>
            </a:r>
          </a:p>
        </p:txBody>
      </p:sp>
    </p:spTree>
    <p:extLst>
      <p:ext uri="{BB962C8B-B14F-4D97-AF65-F5344CB8AC3E}">
        <p14:creationId xmlns:p14="http://schemas.microsoft.com/office/powerpoint/2010/main" val="4154249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E4CA7-B18F-F5CF-6324-6DE63DDE9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58516D-49F0-5E18-5B77-31703D2D0E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Tent Setup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15FBD3-3813-2BCE-9E9B-05965CE75F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Ø"/>
            </a:pPr>
            <a:r>
              <a:rPr lang="en-US" dirty="0"/>
              <a:t>Choosing location</a:t>
            </a:r>
          </a:p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Ø"/>
            </a:pPr>
            <a:r>
              <a:rPr lang="en-US" dirty="0"/>
              <a:t>Poles settings</a:t>
            </a:r>
          </a:p>
        </p:txBody>
      </p:sp>
    </p:spTree>
    <p:extLst>
      <p:ext uri="{BB962C8B-B14F-4D97-AF65-F5344CB8AC3E}">
        <p14:creationId xmlns:p14="http://schemas.microsoft.com/office/powerpoint/2010/main" val="3558640897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6">
      <a:dk1>
        <a:srgbClr val="15242C"/>
      </a:dk1>
      <a:lt1>
        <a:srgbClr val="F4F6F5"/>
      </a:lt1>
      <a:dk2>
        <a:srgbClr val="3B454B"/>
      </a:dk2>
      <a:lt2>
        <a:srgbClr val="FFFFFF"/>
      </a:lt2>
      <a:accent1>
        <a:srgbClr val="3C9A8F"/>
      </a:accent1>
      <a:accent2>
        <a:srgbClr val="63D0C4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1_ModOverlayVTI">
  <a:themeElements>
    <a:clrScheme name="Custom 6">
      <a:dk1>
        <a:srgbClr val="15242C"/>
      </a:dk1>
      <a:lt1>
        <a:srgbClr val="F4F6F5"/>
      </a:lt1>
      <a:dk2>
        <a:srgbClr val="3B454B"/>
      </a:dk2>
      <a:lt2>
        <a:srgbClr val="FFFFFF"/>
      </a:lt2>
      <a:accent1>
        <a:srgbClr val="3C9A8F"/>
      </a:accent1>
      <a:accent2>
        <a:srgbClr val="63D0C4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38B8CBF-35BC-4CBA-95E2-584C08F6185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227BAF2-BB0B-4E7B-AE5A-2E47729F98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2AE0DF-6B5F-4274-A760-FE77CC84C909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</TotalTime>
  <Words>1329</Words>
  <Application>Microsoft Office PowerPoint</Application>
  <PresentationFormat>Widescreen</PresentationFormat>
  <Paragraphs>193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Arial Nova Light</vt:lpstr>
      <vt:lpstr>Calibri</vt:lpstr>
      <vt:lpstr>Courier New</vt:lpstr>
      <vt:lpstr>Elephant</vt:lpstr>
      <vt:lpstr>Wingdings</vt:lpstr>
      <vt:lpstr>ModOverlayVTI</vt:lpstr>
      <vt:lpstr>1_ModOverlayVTI</vt:lpstr>
      <vt:lpstr>TsaDiree®</vt:lpstr>
      <vt:lpstr>What we did</vt:lpstr>
      <vt:lpstr>H.T.A.</vt:lpstr>
      <vt:lpstr>H.T.A. for Tent Setup</vt:lpstr>
      <vt:lpstr>H.T.A. for cloth placement</vt:lpstr>
      <vt:lpstr>H.T.A. for Lighting Settings </vt:lpstr>
      <vt:lpstr>Interface Overview</vt:lpstr>
      <vt:lpstr>Main Menu</vt:lpstr>
      <vt:lpstr>Tent Setup</vt:lpstr>
      <vt:lpstr>Tent Setup Interface - Position</vt:lpstr>
      <vt:lpstr>Tent Setup Interface - Setup</vt:lpstr>
      <vt:lpstr>Cloths Settings</vt:lpstr>
      <vt:lpstr>Cloths Placement</vt:lpstr>
      <vt:lpstr>Lighting Settings</vt:lpstr>
      <vt:lpstr>Lighting Settings Menu</vt:lpstr>
      <vt:lpstr>Lighting Settings – Custom Lighting</vt:lpstr>
      <vt:lpstr>Lighting Settings – Special Occasions</vt:lpstr>
      <vt:lpstr>Norman Tables</vt:lpstr>
      <vt:lpstr>Norman Model Tent Position - Optimal</vt:lpstr>
      <vt:lpstr>Norman Model Tent Position – Not Optimal</vt:lpstr>
      <vt:lpstr>Conclusion</vt:lpstr>
      <vt:lpstr>Documentation</vt:lpstr>
      <vt:lpstr>PowerPoint Presentation</vt:lpstr>
      <vt:lpstr> Extended Manual (README.md)</vt:lpstr>
      <vt:lpstr>Implementation</vt:lpstr>
      <vt:lpstr>Why React Native?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TsaDiree®</dc:title>
  <dc:creator>Antonis Tsalmpouris</dc:creator>
  <cp:lastModifiedBy>ANTONIOS TSALMPOURIS</cp:lastModifiedBy>
  <cp:revision>16</cp:revision>
  <dcterms:created xsi:type="dcterms:W3CDTF">2024-12-05T19:09:40Z</dcterms:created>
  <dcterms:modified xsi:type="dcterms:W3CDTF">2024-12-09T12:36:37Z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